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8" r:id="rId3"/>
    <p:sldId id="257" r:id="rId4"/>
    <p:sldId id="266" r:id="rId5"/>
    <p:sldId id="267" r:id="rId6"/>
    <p:sldId id="265" r:id="rId7"/>
    <p:sldId id="264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757961E-AC97-48D6-B0F9-81535CB2B01C}">
          <p14:sldIdLst>
            <p14:sldId id="256"/>
            <p14:sldId id="268"/>
            <p14:sldId id="257"/>
            <p14:sldId id="266"/>
            <p14:sldId id="267"/>
            <p14:sldId id="265"/>
            <p14:sldId id="264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43" autoAdjust="0"/>
    <p:restoredTop sz="94643"/>
  </p:normalViewPr>
  <p:slideViewPr>
    <p:cSldViewPr snapToGrid="0" snapToObjects="1">
      <p:cViewPr varScale="1">
        <p:scale>
          <a:sx n="116" d="100"/>
          <a:sy n="116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38378-3710-49AD-B4FF-91E653FA76EF}" type="datetimeFigureOut">
              <a:rPr lang="en-US" smtClean="0"/>
              <a:t>6/18/18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D0DC74-474E-4D32-B5E6-C6497F835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853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DC74-474E-4D32-B5E6-C6497F8351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91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D0DC74-474E-4D32-B5E6-C6497F8351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4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100E-DDDB-2344-A8CF-662C9ACF1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1B2331-B56E-9840-B43F-A4BD3138BC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43BFC-30C9-4549-A453-2CD6D769B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7257C-ADA6-7B40-987B-4485A117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2028D-6339-7F48-AF7A-B5A5142C6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769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3FEC-C1BC-3241-8CFD-4D187A9A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434B93-2378-6B44-AFD8-132A198DC5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C8192-CBAB-E14E-952A-4822F1475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A3D54-ED05-5349-9888-60E6F7FDE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9FAE5-4661-CF44-8970-D8DCA5478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036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E8368D-203A-164F-9317-4406586CF8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810B8F-E059-E14C-AAB4-EB9B2F942B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A3A4D-8040-734F-8A52-63539839C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F9E67-9F9C-DB4A-B865-290AC9167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4466B-1258-B24D-843A-B3DE5D77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94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DA901-3AD0-2846-B143-5D8B338D9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4200F-0D41-A240-B392-916682008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9E079-DBCB-3940-B15B-AB8587428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EE3CE-262B-4D4B-AD3A-1CF13D7B6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1E81C-6663-3347-B228-7A16B953E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68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438E4-FAF7-D240-AD47-E2E36F947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FFD6A-2E68-9B45-B404-576E20979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B7E39-55F6-264E-83C0-A1DE2583F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DF8CC-400E-2E4A-BA0A-D245D933F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12A21-C96E-7D4D-8373-D50D3D07F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9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0B43C-99EA-CF4E-AF8B-DDAE12C36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5E197-5143-7C42-A43C-151E182796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578271-C28A-894E-BDCE-1E8EAAC5A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FF2B00-1B4B-1F46-836D-524744B5E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590494-3B98-A140-B75C-CEF43BC51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FD9BE-3F14-D440-878F-72109CD1B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76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E888A-005C-EE4A-8947-526FB17DB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73BF0-86D7-5B48-B496-A0F1EB3C3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FF7AF-CC87-A840-9A36-C940D2D69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E3E272-D1DF-8A4F-A28F-554F2E7624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2F684C-5BAA-594D-AAF6-BAF510670C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9130D3-6C82-984E-A50E-D86A1C791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1CFAFD-476D-DA47-B8DC-A42D5F231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F36C41-C67C-984E-AC7E-D36A64AA7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9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CD9EB-93A9-534C-BE2A-095356FCB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C9BE79-219B-F14C-9646-44B76C9CF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EA3E9-B35F-F548-8187-9AC6901CF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2FF61C-B4BB-784B-A9DC-DBFCC7671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16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370F81-13F2-914D-8929-18F9D1524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5DF2C2-D002-0543-B7FB-8F44B5CA9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0CE597-AB42-5745-85F3-2264EE265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1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43686-EEAC-F24F-93FA-4865263ED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D88CC-0886-9F4E-AC8A-403EFDBB2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5273A7-D6A1-6C49-8007-8A4338A973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925EA2-1015-BF48-AE6B-4F507E914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FFEF8C-7F3E-C04A-A901-FD3682965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3B8F0D-1104-D142-B6AA-E9DB75207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30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0EB1-59FC-734B-9B24-51EA4237A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B6B997-A02B-A94F-BB54-AA3E38B322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C1D77-835D-4E41-968B-89EF8BE9B6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A17083-549D-F147-9306-890C0D3D5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D73B7-E390-4848-AB70-71ED55289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C6ECB-5D65-2141-9729-7EA2213BE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7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60000"/>
                <a:lumOff val="4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28710C-4CCC-904E-AF31-CD8555E0A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E09A2-FE90-0144-BB87-9CC1E0A00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1CBE9-B1AC-1A43-975A-E19F95273C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1A35F-B0F7-554F-9D7A-48D869899120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3B76A-5806-934C-8210-2B34FF2262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BBCA8-97EC-C54D-9F2E-5B7FFD64A9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603FC-E698-BF41-8CDC-DE46BC7EB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7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1/relationships/webextension" Target="../webextensions/webextension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qwidgets.com/" TargetMode="External"/><Relationship Id="rId2" Type="http://schemas.openxmlformats.org/officeDocument/2006/relationships/hyperlink" Target="https://github.com/indranik/Project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aneden.github.io/animate.css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F465-FB48-1644-A460-DD0F6F79F1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Community Development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2037D-BB78-D24F-95C9-82FFE235D1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UCB Data Analytics Project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520BDB-8970-4440-AC8E-46C091EB5405}"/>
              </a:ext>
            </a:extLst>
          </p:cNvPr>
          <p:cNvSpPr txBox="1"/>
          <p:nvPr/>
        </p:nvSpPr>
        <p:spPr>
          <a:xfrm>
            <a:off x="6188149" y="5571460"/>
            <a:ext cx="4586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Niyati</a:t>
            </a:r>
            <a:r>
              <a:rPr lang="en-US" dirty="0"/>
              <a:t> Desai | Guirlyn Olivar | </a:t>
            </a:r>
            <a:r>
              <a:rPr lang="en-US" dirty="0" err="1"/>
              <a:t>Indrani</a:t>
            </a:r>
            <a:r>
              <a:rPr lang="en-US" dirty="0"/>
              <a:t> </a:t>
            </a:r>
            <a:r>
              <a:rPr lang="en-US" dirty="0" err="1"/>
              <a:t>Kompella</a:t>
            </a:r>
            <a:endParaRPr lang="en-US" dirty="0"/>
          </a:p>
          <a:p>
            <a:pPr algn="ctr"/>
            <a:r>
              <a:rPr lang="en-US" dirty="0"/>
              <a:t>June 18 2018</a:t>
            </a:r>
          </a:p>
        </p:txBody>
      </p:sp>
    </p:spTree>
    <p:extLst>
      <p:ext uri="{BB962C8B-B14F-4D97-AF65-F5344CB8AC3E}">
        <p14:creationId xmlns:p14="http://schemas.microsoft.com/office/powerpoint/2010/main" val="2732568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57BB9-6B91-DE4D-B589-95EA20F9C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C2E11-C2C5-0541-8DD2-93AE4C4A2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input components: </a:t>
            </a:r>
          </a:p>
          <a:p>
            <a:pPr lvl="1"/>
            <a:r>
              <a:rPr lang="en-US" dirty="0"/>
              <a:t>Dropdown list selection</a:t>
            </a:r>
          </a:p>
          <a:p>
            <a:pPr lvl="1"/>
            <a:r>
              <a:rPr lang="en-US" dirty="0"/>
              <a:t>Map layers</a:t>
            </a:r>
          </a:p>
          <a:p>
            <a:pPr lvl="1"/>
            <a:r>
              <a:rPr lang="en-US" dirty="0"/>
              <a:t>Slider </a:t>
            </a:r>
          </a:p>
          <a:p>
            <a:r>
              <a:rPr lang="en-US" dirty="0"/>
              <a:t>Visualizations</a:t>
            </a:r>
          </a:p>
          <a:p>
            <a:pPr lvl="1"/>
            <a:r>
              <a:rPr lang="en-US" dirty="0"/>
              <a:t>Table summary data</a:t>
            </a:r>
          </a:p>
          <a:p>
            <a:pPr lvl="1"/>
            <a:r>
              <a:rPr lang="en-US" dirty="0"/>
              <a:t>Gauge</a:t>
            </a:r>
          </a:p>
          <a:p>
            <a:pPr lvl="1"/>
            <a:r>
              <a:rPr lang="en-US" dirty="0"/>
              <a:t>Map pins</a:t>
            </a:r>
          </a:p>
          <a:p>
            <a:pPr lvl="1"/>
            <a:r>
              <a:rPr lang="en-US" dirty="0"/>
              <a:t>Bar plots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1D4F2A-D3D9-5144-92B4-04E3D7899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114" y="537612"/>
            <a:ext cx="3976686" cy="21873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A08C00-E402-7E4B-B08D-BB8CD1616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551" y="2724944"/>
            <a:ext cx="3695179" cy="20685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B847B4-22C1-3C43-95A0-82B9615703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426"/>
          <a:stretch/>
        </p:blipFill>
        <p:spPr>
          <a:xfrm>
            <a:off x="8514553" y="3013032"/>
            <a:ext cx="3419210" cy="30940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0259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F465-FB48-1644-A460-DD0F6F79F1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2037D-BB78-D24F-95C9-82FFE235D1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6" name="Add-in 5" title="Web Viewer">
                <a:extLst>
                  <a:ext uri="{FF2B5EF4-FFF2-40B4-BE49-F238E27FC236}">
                    <a16:creationId xmlns:a16="http://schemas.microsoft.com/office/drawing/2014/main" id="{DC4A4856-1DA3-4DE9-AA8A-A70B863A31A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04974281"/>
                  </p:ext>
                </p:extLst>
              </p:nvPr>
            </p:nvGraphicFramePr>
            <p:xfrm>
              <a:off x="231820" y="270456"/>
              <a:ext cx="11771290" cy="641367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6" name="Add-in 5" title="Web Viewer">
                <a:extLst>
                  <a:ext uri="{FF2B5EF4-FFF2-40B4-BE49-F238E27FC236}">
                    <a16:creationId xmlns:a16="http://schemas.microsoft.com/office/drawing/2014/main" id="{DC4A4856-1DA3-4DE9-AA8A-A70B863A31A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1820" y="270456"/>
                <a:ext cx="11771290" cy="641367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7688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12EFC-CC25-0042-877E-1BF9EE1B4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0DCB8-9AAA-4348-9F78-DFA639131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2282"/>
            <a:ext cx="10515600" cy="4824681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sz="2800" dirty="0" err="1"/>
              <a:t>Reston,VA</a:t>
            </a:r>
            <a:r>
              <a:rPr lang="en-US" sz="2800" dirty="0"/>
              <a:t> is a fast developing area within Fairfax County, VA. The impetus for the development in this area is the recent extension of Washington Metro.</a:t>
            </a:r>
          </a:p>
          <a:p>
            <a:pPr marL="457200" lvl="1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A 2014 Planning Study has re-planned this area to transform this area to include a vibrant mix of uses, with the majority of future development focused near the station locations.</a:t>
            </a:r>
          </a:p>
          <a:p>
            <a:pPr marL="457200" lvl="1" indent="0">
              <a:buNone/>
            </a:pPr>
            <a:r>
              <a:rPr lang="en-US" sz="2800" dirty="0"/>
              <a:t> </a:t>
            </a:r>
          </a:p>
          <a:p>
            <a:pPr marL="457200" lvl="1" indent="0">
              <a:buNone/>
            </a:pPr>
            <a:r>
              <a:rPr lang="en-US" sz="2800" dirty="0"/>
              <a:t>The master Plan created three new Transit Station Areas (TSA). Each TSA is further divided into Districts and Sub-Districts. The master Plan has guidance as to how specific areas within these TSA redevelop.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017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9D4E4-CAEF-4E31-B2BF-E4EB27B53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DF652-0743-4E51-8A02-9ABA0ED76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F59F44-109A-4ECD-82B2-BA0885866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749" y="378212"/>
            <a:ext cx="7956883" cy="610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4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9D4E4-CAEF-4E31-B2BF-E4EB27B53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DF652-0743-4E51-8A02-9ABA0ED76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F59F44-109A-4ECD-82B2-BA0885866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749" y="378212"/>
            <a:ext cx="7956883" cy="610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702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23D35-760E-4425-AE81-3C89CEA23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DA0451-ED2C-4E87-8867-C492234E7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79" y="365125"/>
            <a:ext cx="10108233" cy="640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270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23D35-760E-4425-AE81-3C89CEA23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Analytics paradigm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BD16D-E875-47AC-ABB8-D970721BD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2072640"/>
            <a:ext cx="10515600" cy="4622483"/>
          </a:xfrm>
        </p:spPr>
        <p:txBody>
          <a:bodyPr/>
          <a:lstStyle/>
          <a:p>
            <a:r>
              <a:rPr lang="en-US" dirty="0"/>
              <a:t>This tool will help the County staff and citizens to monitor the current and future development potential/activity for any given area in the TSAs and analyze if the Plan's long-term goals are met.</a:t>
            </a:r>
          </a:p>
          <a:p>
            <a:endParaRPr lang="en-US" dirty="0"/>
          </a:p>
          <a:p>
            <a:r>
              <a:rPr lang="en-US" dirty="0"/>
              <a:t> In addition, this tool will let the users to engage in scenario building activity to understand the impacts of specific development plans.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93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AC389-9DFD-0245-B4C3-0D29E3B7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69753-2A20-C942-A7C5-FAB9585BA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Full stack web application for a dashboard page with multiple charts</a:t>
            </a:r>
          </a:p>
          <a:p>
            <a:r>
              <a:rPr lang="en-US" dirty="0" err="1"/>
              <a:t>Github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https://github.com/indranik/Project2</a:t>
            </a:r>
            <a:r>
              <a:rPr lang="en-US" dirty="0"/>
              <a:t>) repository from day one</a:t>
            </a:r>
          </a:p>
          <a:p>
            <a:pPr lvl="1"/>
            <a:r>
              <a:rPr lang="en-US" dirty="0"/>
              <a:t>Proposal in </a:t>
            </a:r>
            <a:r>
              <a:rPr lang="en-US" dirty="0" err="1"/>
              <a:t>README.md</a:t>
            </a:r>
            <a:endParaRPr lang="en-US" dirty="0"/>
          </a:p>
          <a:p>
            <a:pPr lvl="1"/>
            <a:r>
              <a:rPr lang="en-US" dirty="0"/>
              <a:t>Use of git Issues to define and assign tasks</a:t>
            </a:r>
          </a:p>
          <a:p>
            <a:pPr lvl="1"/>
            <a:r>
              <a:rPr lang="en-US" dirty="0"/>
              <a:t>Use of git branches to merge updates via pull requests and approvals</a:t>
            </a:r>
          </a:p>
          <a:p>
            <a:r>
              <a:rPr lang="en-US" dirty="0"/>
              <a:t>Additional library not used in class:</a:t>
            </a:r>
          </a:p>
          <a:p>
            <a:pPr lvl="1"/>
            <a:r>
              <a:rPr lang="en-US"/>
              <a:t>JS slider </a:t>
            </a:r>
            <a:r>
              <a:rPr lang="en-US" dirty="0"/>
              <a:t>package: </a:t>
            </a:r>
            <a:r>
              <a:rPr lang="en-US" dirty="0" err="1"/>
              <a:t>jqwidgets</a:t>
            </a:r>
            <a:r>
              <a:rPr lang="en-US" dirty="0"/>
              <a:t> (</a:t>
            </a:r>
            <a:r>
              <a:rPr lang="en-US" dirty="0">
                <a:hlinkClick r:id="rId3"/>
              </a:rPr>
              <a:t>https://www.jqwidgets.com/</a:t>
            </a:r>
            <a:r>
              <a:rPr lang="en-US" dirty="0"/>
              <a:t>), </a:t>
            </a:r>
            <a:r>
              <a:rPr lang="en-US" dirty="0" err="1"/>
              <a:t>jqxchart</a:t>
            </a:r>
            <a:endParaRPr lang="en-US" dirty="0"/>
          </a:p>
          <a:p>
            <a:pPr lvl="1"/>
            <a:r>
              <a:rPr lang="en-US" dirty="0"/>
              <a:t>Menu styling and title animation: </a:t>
            </a:r>
            <a:r>
              <a:rPr lang="en-US" dirty="0" err="1"/>
              <a:t>Animate.css</a:t>
            </a:r>
            <a:r>
              <a:rPr lang="en-US" dirty="0"/>
              <a:t> (</a:t>
            </a:r>
            <a:r>
              <a:rPr lang="en-US" dirty="0">
                <a:hlinkClick r:id="rId4"/>
              </a:rPr>
              <a:t>https://daneden.github.io/animate.css/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Leaflet.shapefile</a:t>
            </a:r>
            <a:r>
              <a:rPr lang="en-US" dirty="0"/>
              <a:t> and </a:t>
            </a:r>
            <a:r>
              <a:rPr lang="en-US" dirty="0" err="1"/>
              <a:t>Leaflet.groupedLayers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637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552EA-DBE2-5149-89FC-7B219482A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munging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0BD71-8C98-014C-8D4D-DBADA2E44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Dataset includes:</a:t>
            </a:r>
          </a:p>
          <a:p>
            <a:pPr lvl="1"/>
            <a:r>
              <a:rPr lang="en-US" dirty="0"/>
              <a:t>Fairfax County's Tax Records and Plan Buildout and development pipeline data in </a:t>
            </a:r>
            <a:r>
              <a:rPr lang="en-US" dirty="0" err="1"/>
              <a:t>csv,shapefile</a:t>
            </a:r>
            <a:r>
              <a:rPr lang="en-US" dirty="0"/>
              <a:t> and </a:t>
            </a:r>
            <a:r>
              <a:rPr lang="en-US" dirty="0" err="1"/>
              <a:t>sqlite</a:t>
            </a:r>
            <a:r>
              <a:rPr lang="en-US" dirty="0"/>
              <a:t> </a:t>
            </a:r>
            <a:r>
              <a:rPr lang="en-US" dirty="0" err="1"/>
              <a:t>db</a:t>
            </a:r>
            <a:r>
              <a:rPr lang="en-US" dirty="0"/>
              <a:t> formats</a:t>
            </a:r>
          </a:p>
          <a:p>
            <a:r>
              <a:rPr lang="en-US" dirty="0"/>
              <a:t>Flask app:</a:t>
            </a:r>
          </a:p>
          <a:p>
            <a:pPr lvl="1"/>
            <a:r>
              <a:rPr lang="en-US" dirty="0"/>
              <a:t>JavaScript logic for DOM elements manipulation</a:t>
            </a:r>
          </a:p>
          <a:p>
            <a:pPr lvl="2"/>
            <a:r>
              <a:rPr lang="en-US" dirty="0"/>
              <a:t>Use of d3/</a:t>
            </a:r>
            <a:r>
              <a:rPr lang="en-US" dirty="0" err="1"/>
              <a:t>svg</a:t>
            </a:r>
            <a:r>
              <a:rPr lang="en-US" dirty="0"/>
              <a:t> for graphics controls</a:t>
            </a:r>
          </a:p>
          <a:p>
            <a:pPr lvl="2"/>
            <a:r>
              <a:rPr lang="en-US" dirty="0"/>
              <a:t>Use of POST/GET methods for data transfer: from user selection to logic for data filtering and calculations and data display.</a:t>
            </a:r>
          </a:p>
          <a:p>
            <a:pPr lvl="1"/>
            <a:r>
              <a:rPr lang="en-US" dirty="0"/>
              <a:t>SQLite database for data manipulation</a:t>
            </a:r>
          </a:p>
          <a:p>
            <a:pPr lvl="2"/>
            <a:r>
              <a:rPr lang="en-US" dirty="0"/>
              <a:t>Use of </a:t>
            </a:r>
            <a:r>
              <a:rPr lang="en-US" dirty="0" err="1"/>
              <a:t>SQLAlchemy</a:t>
            </a:r>
            <a:r>
              <a:rPr lang="en-US" dirty="0"/>
              <a:t> for creating session to retrieve data</a:t>
            </a:r>
          </a:p>
          <a:p>
            <a:pPr lvl="2"/>
            <a:r>
              <a:rPr lang="en-US" dirty="0"/>
              <a:t>Use of </a:t>
            </a:r>
            <a:r>
              <a:rPr lang="en-US" dirty="0" err="1"/>
              <a:t>db</a:t>
            </a:r>
            <a:r>
              <a:rPr lang="en-US" dirty="0"/>
              <a:t> functions like sum to process over the data.</a:t>
            </a:r>
          </a:p>
          <a:p>
            <a:pPr lvl="1"/>
            <a:r>
              <a:rPr lang="en-US" dirty="0"/>
              <a:t>Pandas for shaping data to the Web </a:t>
            </a:r>
          </a:p>
          <a:p>
            <a:pPr lvl="2"/>
            <a:r>
              <a:rPr lang="en-US" dirty="0"/>
              <a:t>Final data manipulation for Web display of user selections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156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webextensions/webextension1.xml><?xml version="1.0" encoding="utf-8"?>
<we:webextension xmlns:we="http://schemas.microsoft.com/office/webextensions/webextension/2010/11" id="{40129580-A91F-4F11-949C-D5A921AA0180}">
  <we:reference id="wa104295828" version="1.6.0.0" store="en-US" storeType="OMEX"/>
  <we:alternateReferences>
    <we:reference id="wa104295828" version="1.6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www.google.com/maps/embed?pb=!1m18!1m12!1m3!1d99283.76685545676!2d-77.4191016443404!3d38.955560969825214!2m3!1f0!2f0!3f0!3m2!1i1024!2i768!4f13.1!3m3!1m2!1s0x89b64047261665e5%3A0x63dfafe8a871ae9f!2sReston%2C+VA!5e0!3m2!1sen!2sus!4v1529363188584\&quot; &quot;,&quot;values&quot;:{},&quot;data&quot;:{&quot;uri&quot;:&quot;www.google.com/maps/embed?pb=!1m18!1m12!1m3!1d99283.76685545676!2d-77.4191016443404!3d38.955560969825214!2m3!1f0!2f0!3f0!3m2!1i1024!2i768!4f13.1!3m3!1m2!1s0x89b64047261665e5%3A0x63dfafe8a871ae9f!2sReston%2C+VA!5e0!3m2!1sen!2sus!4v1529363188584\&quot; &quot;},&quot;secure&quot;:false}],&quot;name&quot;:&quot;www.google.com/maps/embed?pb=!1m18!1m12!1m3!1d99283.76685545676!2d-77.4191016443404!3d38.955560969825214!2m3!1f0!2f0!3f0!3m2!1i1024!2i768!4f13.1!3m3!1m2!1s0x89b64047261665e5%3A0x63dfafe8a871ae9f!2sReston%2C+VA!5e0!3m2!1sen!2sus!4v1529363188584\&quot; 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420</Words>
  <Application>Microsoft Macintosh PowerPoint</Application>
  <PresentationFormat>Widescreen</PresentationFormat>
  <Paragraphs>48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Community Development Visualization</vt:lpstr>
      <vt:lpstr>PowerPoint Presentation</vt:lpstr>
      <vt:lpstr>Theme</vt:lpstr>
      <vt:lpstr>PowerPoint Presentation</vt:lpstr>
      <vt:lpstr>PowerPoint Presentation</vt:lpstr>
      <vt:lpstr>PowerPoint Presentation</vt:lpstr>
      <vt:lpstr>Analytics paradigm</vt:lpstr>
      <vt:lpstr>Coding approach</vt:lpstr>
      <vt:lpstr>Data munging techniques</vt:lpstr>
      <vt:lpstr>Final Visualizations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</dc:title>
  <dc:creator>Guirlyn Olivar</dc:creator>
  <cp:lastModifiedBy>Guirlyn Olivar</cp:lastModifiedBy>
  <cp:revision>16</cp:revision>
  <cp:lastPrinted>2018-06-19T00:59:10Z</cp:lastPrinted>
  <dcterms:created xsi:type="dcterms:W3CDTF">2018-06-18T14:42:14Z</dcterms:created>
  <dcterms:modified xsi:type="dcterms:W3CDTF">2018-06-19T00:59:19Z</dcterms:modified>
</cp:coreProperties>
</file>

<file path=docProps/thumbnail.jpeg>
</file>